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4"/>
  </p:sldMasterIdLst>
  <p:sldIdLst>
    <p:sldId id="298" r:id="rId5"/>
    <p:sldId id="300" r:id="rId6"/>
    <p:sldId id="301" r:id="rId7"/>
    <p:sldId id="302" r:id="rId8"/>
    <p:sldId id="303" r:id="rId9"/>
    <p:sldId id="306" r:id="rId10"/>
    <p:sldId id="307" r:id="rId11"/>
    <p:sldId id="304" r:id="rId12"/>
    <p:sldId id="305" r:id="rId13"/>
    <p:sldId id="308" r:id="rId14"/>
    <p:sldId id="309" r:id="rId15"/>
    <p:sldId id="31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>
        <p:scale>
          <a:sx n="60" d="100"/>
          <a:sy n="60" d="100"/>
        </p:scale>
        <p:origin x="11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019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79271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60549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3940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453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9238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2456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91757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2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4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6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4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9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0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5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5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80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pktz.ba/" TargetMode="External"/><Relationship Id="rId2" Type="http://schemas.openxmlformats.org/officeDocument/2006/relationships/hyperlink" Target="mailto:komora@kpktz.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80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2061" y="1921755"/>
            <a:ext cx="4636169" cy="1941094"/>
          </a:xfrm>
        </p:spPr>
        <p:txBody>
          <a:bodyPr anchor="b">
            <a:norm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POSLOVNA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OČEKIVANJA</a:t>
            </a:r>
            <a:r>
              <a:rPr lang="en-US" sz="3600" b="1" dirty="0">
                <a:solidFill>
                  <a:schemeClr val="bg1"/>
                </a:solidFill>
              </a:rPr>
              <a:t>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813" y="3862849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</a:rPr>
              <a:t>Tuzla, </a:t>
            </a:r>
            <a:r>
              <a:rPr lang="en-US" sz="1600" dirty="0" err="1">
                <a:solidFill>
                  <a:schemeClr val="bg1"/>
                </a:solidFill>
              </a:rPr>
              <a:t>FEBRUAR</a:t>
            </a:r>
            <a:r>
              <a:rPr lang="en-US" sz="1600" dirty="0">
                <a:solidFill>
                  <a:schemeClr val="bg1"/>
                </a:solidFill>
              </a:rPr>
              <a:t>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DD5472-0E83-9DB1-07BB-7A3D89D2479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6261" y="197669"/>
            <a:ext cx="3452911" cy="6700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2896D-D98E-C24A-25EC-E24757931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16DD2-16C6-2860-4487-FADAE488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502" y="286603"/>
            <a:ext cx="5287478" cy="62779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bs-Latn-BA" sz="2800" b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OČEKIVANJA</a:t>
            </a:r>
            <a:r>
              <a:rPr lang="bs-Latn-BA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2025. GODINI</a:t>
            </a:r>
            <a:endParaRPr lang="bs-Latn-BA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6BD27-B26E-26E6-0FE1-CD1D6D3FF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24" y="286603"/>
            <a:ext cx="3235273" cy="62779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973565-7EE6-116D-058A-25542FB21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07" y="1425121"/>
            <a:ext cx="11778498" cy="184746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bs-Latn-BA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Shodno općim uslovima poslovanja, 53,6% anketiranih je izjavilo da u 2025. godini ne planira </a:t>
            </a:r>
            <a:r>
              <a:rPr lang="bs-Latn-BA" sz="180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zapošljavati</a:t>
            </a:r>
            <a:r>
              <a:rPr lang="bs-Latn-BA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dodatne radnike. Također, 49% kompanija je izjavilo da neće investirati, od čega je 9% odustalo od planiranih investicija </a:t>
            </a:r>
            <a:r>
              <a:rPr lang="bs-Latn-BA" sz="180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usljed</a:t>
            </a:r>
            <a:r>
              <a:rPr lang="bs-Latn-BA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rizika koje su prepoznali.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bs-Latn-BA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Mjera koja je prepoznata kao ključna, koja bi u ovom momentu najviše koristila poslovanju je smanjenje doprinosa i fiskalna reforma.</a:t>
            </a:r>
          </a:p>
          <a:p>
            <a:pPr marL="0" indent="0">
              <a:buNone/>
            </a:pPr>
            <a:endParaRPr lang="bs-Latn-BA" dirty="0">
              <a:solidFill>
                <a:schemeClr val="bg1"/>
              </a:solidFill>
            </a:endParaRPr>
          </a:p>
        </p:txBody>
      </p:sp>
      <p:pic>
        <p:nvPicPr>
          <p:cNvPr id="1026" name="Picture 2" descr="Grafikon obrasca odgovora. Naslov pitanja: 17. Planirate li nova zapošljavanja u 2025. godini?. Broj odgovora: 85 odgovora.">
            <a:extLst>
              <a:ext uri="{FF2B5EF4-FFF2-40B4-BE49-F238E27FC236}">
                <a16:creationId xmlns:a16="http://schemas.microsoft.com/office/drawing/2014/main" id="{BF14FDA0-FC79-9A81-B707-C8CBFC08B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976" y="2896956"/>
            <a:ext cx="8734047" cy="36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27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59CD0-7981-B7C2-156E-93EC21FF9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20B8-D1B9-9473-B81C-5A59B48B2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502" y="286603"/>
            <a:ext cx="5287478" cy="62779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ZAKLJUČCI</a:t>
            </a:r>
            <a:endParaRPr lang="bs-Latn-BA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A24101-323B-5E8C-0156-072B5BF76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24" y="286603"/>
            <a:ext cx="3235273" cy="627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33E310-E0F9-B644-0881-8A2975CFF566}"/>
              </a:ext>
            </a:extLst>
          </p:cNvPr>
          <p:cNvSpPr txBox="1"/>
          <p:nvPr/>
        </p:nvSpPr>
        <p:spPr>
          <a:xfrm>
            <a:off x="264695" y="1288014"/>
            <a:ext cx="11662610" cy="5569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kern="100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bs-Latn-BA" sz="1800" kern="100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itno</a:t>
            </a:r>
            <a:r>
              <a:rPr lang="en-US" sz="1800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bs-Latn-BA" sz="1800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moraju poduzeti sve mjere za stabilizaciju poslovnog ambijenta, a prije svega</a:t>
            </a:r>
            <a:r>
              <a:rPr lang="en-US" sz="1800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bs-Latn-BA" sz="1800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započeti fiskalnu reformu u Federaciji BiH koja bi dugoročno rasteretila plate i osigurala dugoročnu </a:t>
            </a:r>
            <a:r>
              <a:rPr lang="bs-Latn-BA" sz="1800" kern="100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održivost</a:t>
            </a:r>
            <a:r>
              <a:rPr lang="bs-Latn-BA" sz="1800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povećanja minimalne</a:t>
            </a:r>
            <a:r>
              <a:rPr lang="en-US" sz="1800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bs-Latn-BA" sz="1800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ali i svih ostalih plata koje moraju biti </a:t>
            </a:r>
            <a:r>
              <a:rPr lang="bs-Latn-BA" sz="1800" kern="100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stimulišuće</a:t>
            </a:r>
            <a:r>
              <a:rPr lang="bs-Latn-BA" sz="1800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bi se osigurao ostanak i privlačenje dodatne radne snage koja je identificirana kao drugi najveći problem u privredi. </a:t>
            </a:r>
            <a:endParaRPr lang="en-US" kern="100" dirty="0">
              <a:solidFill>
                <a:srgbClr val="2E74B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bs-Latn-BA" sz="1800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nužno je ubrzati započete reforme koje se odnose na evidencije nezaposlenih i </a:t>
            </a:r>
            <a:r>
              <a:rPr lang="bs-Latn-BA" sz="1800" kern="100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mogućnosti</a:t>
            </a:r>
            <a:r>
              <a:rPr lang="bs-Latn-BA" sz="1800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sz="1800" kern="100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zapošljavanja</a:t>
            </a:r>
            <a:r>
              <a:rPr lang="bs-Latn-BA" sz="1800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stranaca. </a:t>
            </a:r>
            <a:endParaRPr lang="bs-Latn-B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1800" kern="100" dirty="0">
              <a:solidFill>
                <a:srgbClr val="2E74B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bs-Latn-BA" sz="1800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Privredi koja je suočena sa globalnim neizvjesnostima i promjenama, posebno padom proizvodnje u Njemačkoj kao glavnom izvoznom tržištu, potrebno je osigurati stabilnost unutrašnjih faktora, a prije svega rasterećenje troškova rada koji su u ovom momentu najveći u </a:t>
            </a:r>
            <a:r>
              <a:rPr lang="bs-Latn-BA" sz="1800" kern="100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regionu</a:t>
            </a:r>
            <a:r>
              <a:rPr lang="bs-Latn-BA" sz="1800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solidFill>
                <a:srgbClr val="2E74B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bs-Latn-B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bs-Latn-BA" sz="1800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Također, potrebno je nastaviti reforme u srednjem obrazovanju, koje se prije svega odnose na više praktične nastave u poslovnim subjektima, uključujući i četverogodišnja (tehnička) zanimanja, što će </a:t>
            </a:r>
            <a:r>
              <a:rPr lang="bs-Latn-BA" sz="1800" kern="100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omogućiti</a:t>
            </a:r>
            <a:r>
              <a:rPr lang="bs-Latn-BA" sz="1800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učenicima sticanje znanja i vještina na </a:t>
            </a:r>
            <a:r>
              <a:rPr lang="bs-Latn-BA" sz="1800" kern="100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savremenoj</a:t>
            </a:r>
            <a:r>
              <a:rPr lang="bs-Latn-BA" sz="1800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opremi, u realnom radnom </a:t>
            </a:r>
            <a:r>
              <a:rPr lang="bs-Latn-BA" sz="1800" kern="100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okruženju</a:t>
            </a:r>
            <a:r>
              <a:rPr lang="bs-Latn-BA" sz="1800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privredi </a:t>
            </a:r>
            <a:r>
              <a:rPr lang="bs-Latn-BA" sz="1800" kern="100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omogućiti</a:t>
            </a:r>
            <a:r>
              <a:rPr lang="bs-Latn-BA" sz="1800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od samog </a:t>
            </a:r>
            <a:r>
              <a:rPr lang="bs-Latn-BA" sz="1800" kern="100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početka</a:t>
            </a:r>
            <a:r>
              <a:rPr lang="bs-Latn-BA" sz="1800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učestvuje u osiguranju kvaliteta svojih budućih uposlenika.       </a:t>
            </a:r>
            <a:endParaRPr lang="bs-Latn-B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bs-Latn-B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Ovim putem, želimo se zahvaliti svim kompanijama koje su uzele učešće u anketi.</a:t>
            </a:r>
          </a:p>
        </p:txBody>
      </p:sp>
    </p:spTree>
    <p:extLst>
      <p:ext uri="{BB962C8B-B14F-4D97-AF65-F5344CB8AC3E}">
        <p14:creationId xmlns:p14="http://schemas.microsoft.com/office/powerpoint/2010/main" val="157320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48536-18D8-68B5-D4DD-0C0016407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45B3E-D975-A92E-EC24-D037DAAD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261" y="2053787"/>
            <a:ext cx="5287478" cy="62779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/>
            <a:r>
              <a:rPr lang="en-US" sz="1800" b="1" dirty="0">
                <a:solidFill>
                  <a:schemeClr val="bg1"/>
                </a:solidFill>
              </a:rPr>
              <a:t>Kantonalna privredna komora Tuzla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 err="1">
                <a:solidFill>
                  <a:schemeClr val="bg1"/>
                </a:solidFill>
              </a:rPr>
              <a:t>Trg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slobode</a:t>
            </a:r>
            <a:r>
              <a:rPr lang="en-US" sz="1800" b="1" dirty="0">
                <a:solidFill>
                  <a:schemeClr val="bg1"/>
                </a:solidFill>
              </a:rPr>
              <a:t> bb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75 000 Tuzla</a:t>
            </a:r>
            <a:br>
              <a:rPr lang="en-US" sz="1800" b="1" dirty="0">
                <a:solidFill>
                  <a:schemeClr val="bg1"/>
                </a:solidFill>
              </a:rPr>
            </a:b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+387 35 369 550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komora@kpktz.ba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www.kpktz.ba</a:t>
            </a:r>
            <a:br>
              <a:rPr lang="en-US" sz="1800" b="1" dirty="0">
                <a:solidFill>
                  <a:schemeClr val="bg1"/>
                </a:solidFill>
              </a:rPr>
            </a:br>
            <a:endParaRPr lang="bs-Latn-BA" sz="3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16C81-8166-CFE2-DADD-AD962ACF4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24" y="286603"/>
            <a:ext cx="3235273" cy="627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0483DB-5FD6-B633-CCFA-57EF829A89C9}"/>
              </a:ext>
            </a:extLst>
          </p:cNvPr>
          <p:cNvSpPr txBox="1"/>
          <p:nvPr/>
        </p:nvSpPr>
        <p:spPr>
          <a:xfrm>
            <a:off x="264695" y="1288014"/>
            <a:ext cx="11662610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bs-Latn-B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Ovim putem, želimo se zahvaliti svim kompanijama koje su uzele učešće u anketi.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E4A0A5-3175-AEA3-E4CE-05CD29C12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9642" y="4584162"/>
            <a:ext cx="1594404" cy="159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8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3196" y="455562"/>
            <a:ext cx="6538762" cy="58769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bs-Latn-BA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POSLOVANJE KOMPANIJA U 2024. GODINI</a:t>
            </a:r>
            <a:endParaRPr lang="bs-Latn-BA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D1669E-E55A-F0CD-0BA4-87A1A1F88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892" y="1274012"/>
            <a:ext cx="10058400" cy="3760891"/>
          </a:xfrm>
        </p:spPr>
        <p:txBody>
          <a:bodyPr/>
          <a:lstStyle/>
          <a:p>
            <a:r>
              <a:rPr lang="bs-Latn-BA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Privrednici su 2024. godinu ocijenili uspješnom. 62% anketiranih je izjavilo da su ostvarili bolji poslovni rezultat nego prethodne godine. 44% anketiranih kompanija imalo je prihod veći od 5 miliona KM. </a:t>
            </a:r>
          </a:p>
          <a:p>
            <a:endParaRPr lang="bs-Latn-BA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0340EE-E089-AC4A-DD30-9904185A5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92" y="243672"/>
            <a:ext cx="3235273" cy="627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976630-1B97-CC2E-C4F3-59BCC8678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56" y="2047820"/>
            <a:ext cx="10464288" cy="435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980D8-8CE1-A5EA-F262-FFF959686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CFEA-84D8-9F1E-913E-1BA69770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84" y="478816"/>
            <a:ext cx="6627311" cy="454428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bs-Latn-BA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POSLOVANJE KOMPANIJA U 2024. GODINI</a:t>
            </a:r>
            <a:endParaRPr lang="bs-Latn-BA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A0C546-EEED-5578-5174-AC2AE517B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2" y="1493201"/>
            <a:ext cx="9897979" cy="424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5D1253-7FA9-D14D-7C0D-A389D4B7D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918"/>
            <a:ext cx="3235273" cy="627797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FDF7AFE7-C523-3EA3-B7E9-7545B0CBDEDE}"/>
              </a:ext>
            </a:extLst>
          </p:cNvPr>
          <p:cNvSpPr txBox="1">
            <a:spLocks/>
          </p:cNvSpPr>
          <p:nvPr/>
        </p:nvSpPr>
        <p:spPr>
          <a:xfrm>
            <a:off x="8028113" y="4946630"/>
            <a:ext cx="3834064" cy="15814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Najznačajniji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vanjskotrgovinski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partneri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Tuzlanskog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kantona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zemlje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Evropske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unije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prije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svega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Njemačka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zemlje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okruženja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bs-Latn-BA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5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37DDD-402B-F736-DB92-EE0120586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96C3-DD90-212D-FFE9-8AB22977D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3195" y="441496"/>
            <a:ext cx="6378341" cy="62779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bs-Latn-BA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POSLOVANJE KOMPANIJA U 2024. GODINI</a:t>
            </a:r>
            <a:endParaRPr lang="bs-Latn-BA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FB970-1C21-D179-675B-AAFA3D6FF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08" y="1227463"/>
            <a:ext cx="11706434" cy="1162812"/>
          </a:xfrm>
        </p:spPr>
        <p:txBody>
          <a:bodyPr/>
          <a:lstStyle/>
          <a:p>
            <a:r>
              <a:rPr lang="bs-Latn-BA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Opće stanje poslovanja u Bosni i Hercegovini u 2024. godini ocijenjeno je srednjom ocjenom 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</a:p>
          <a:p>
            <a:r>
              <a:rPr lang="bs-Latn-BA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48% kompanija je moralo zaposliti dodatne uposlenike, dok je 18% anketiranih izjavilo da su morali smanjiti broj uposlenika.</a:t>
            </a:r>
          </a:p>
          <a:p>
            <a:endParaRPr lang="bs-Latn-BA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E1D0A-6308-38BA-FAEB-776903457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08" y="227482"/>
            <a:ext cx="3235273" cy="6277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A66935-53F0-1564-706D-269E44800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27" y="2286001"/>
            <a:ext cx="10391310" cy="4397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68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241F5-6117-BF1B-2B1E-BB93144F7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F952-9D42-00E8-F19E-39EF385A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870" y="421812"/>
            <a:ext cx="6522720" cy="50863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bs-Latn-BA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POSLOVANJE KOMPANIJA U 2024. GODINI</a:t>
            </a:r>
            <a:endParaRPr lang="bs-Latn-BA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00F39F-1F98-F8A8-3622-8B2887D42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861" y="1306097"/>
            <a:ext cx="11688278" cy="6277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bs-Latn-BA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ompanije</a:t>
            </a:r>
            <a:r>
              <a:rPr lang="bs-Latn-B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prepoznale fiskalna i parafiskalna </a:t>
            </a:r>
            <a:r>
              <a:rPr lang="bs-Latn-BA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opterećenja</a:t>
            </a:r>
            <a:r>
              <a:rPr lang="bs-Latn-B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politički ambijent kao faktore koji najviše utiču na njihovo poslovanje, a slijede troškovi i nedostatak radne snage te cijene sirovina i repromaterijala. </a:t>
            </a:r>
            <a:endParaRPr lang="bs-Latn-BA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945C4-635D-60A2-BD4F-772FD2485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39" y="159343"/>
            <a:ext cx="3235273" cy="627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F5C0CD-AA22-6F04-CF02-F0802E315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61" y="2084959"/>
            <a:ext cx="11310832" cy="46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34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C09BF0A-2012-6BF0-729A-13F80B97B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996" y="464458"/>
            <a:ext cx="6362299" cy="473254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bs-Latn-BA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POSLOVANJE KOMPANIJA U 2024. GODINI</a:t>
            </a:r>
            <a:endParaRPr lang="bs-Latn-BA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56C41-51AC-4DD1-3ACB-DB121E004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701" y="1590492"/>
            <a:ext cx="11432597" cy="498090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A4A2BB-3E66-8BE0-F5BE-63D64A786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24" y="286603"/>
            <a:ext cx="3235273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6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71238-1A34-9AE1-1613-740E27B24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4AD444-E70F-A72B-0A33-79FF76001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24" y="286603"/>
            <a:ext cx="3235273" cy="62779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409850-D1D2-B9EC-1235-6EA1F47AF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507" y="286603"/>
            <a:ext cx="6399113" cy="62779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bs-Latn-BA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POSLOVANJE KOMPANIJA U 2024. GODINI</a:t>
            </a:r>
            <a:endParaRPr lang="bs-Latn-BA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10AC45-9FA6-92CB-5D49-43359D958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885" y="1780673"/>
            <a:ext cx="11346557" cy="4921360"/>
          </a:xfrm>
        </p:spPr>
      </p:pic>
    </p:spTree>
    <p:extLst>
      <p:ext uri="{BB962C8B-B14F-4D97-AF65-F5344CB8AC3E}">
        <p14:creationId xmlns:p14="http://schemas.microsoft.com/office/powerpoint/2010/main" val="2909141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1E58B-030E-D9B1-70AD-50354CCE2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6612-CCEE-B1F2-604F-09721F89E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502" y="286603"/>
            <a:ext cx="5287478" cy="62779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bs-Latn-BA" sz="2800" b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OČEKIVANJA</a:t>
            </a:r>
            <a:r>
              <a:rPr lang="bs-Latn-BA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2025. GODINI</a:t>
            </a:r>
            <a:endParaRPr lang="bs-Latn-BA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CAC10E-4963-1AE5-7907-F0B77FD21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145" y="1813959"/>
            <a:ext cx="11125712" cy="413766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58B14A-2757-F371-9F8B-7A8845541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24" y="286603"/>
            <a:ext cx="3235273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74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394BE-ACC1-0AE5-429E-17D8AC9B1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9DB3D8-7B30-8B90-331E-412DF2A19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26" y="1475875"/>
            <a:ext cx="10299032" cy="4251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bs-Latn-BA" sz="240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ljučn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bs-Latn-BA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rizi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</a:t>
            </a:r>
            <a:r>
              <a:rPr lang="bs-Latn-BA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2025. godini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bs-Latn-BA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visok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bs-Latn-BA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doprinos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bs-Latn-BA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neprovođenje fiskalne reforme koji opterećuju cijenu rada, </a:t>
            </a:r>
            <a:endParaRPr lang="en-US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bs-Latn-BA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nedostatak radne snage</a:t>
            </a:r>
            <a:endParaRPr lang="en-US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bs-Latn-BA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poremećaj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bs-Latn-BA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evropskim i svjetskim tržištima koji utiču na smanjenje potražnje</a:t>
            </a:r>
            <a:endParaRPr lang="en-US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bs-Latn-BA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inflacija, </a:t>
            </a:r>
            <a:endParaRPr lang="en-US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bs-Latn-BA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nedovoljna zaštita domaće proizvodnje </a:t>
            </a:r>
            <a:endParaRPr lang="en-US" sz="24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bs-Latn-BA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politička situacija. </a:t>
            </a:r>
          </a:p>
          <a:p>
            <a:endParaRPr lang="bs-Latn-BA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3FC4C1-6DE6-397B-6DBB-21487CE6C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24" y="286603"/>
            <a:ext cx="3235273" cy="62779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80A2226-57DC-A49A-C3C6-F38021A68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312" y="306184"/>
            <a:ext cx="5337594" cy="627797"/>
          </a:xfrm>
        </p:spPr>
        <p:txBody>
          <a:bodyPr/>
          <a:lstStyle/>
          <a:p>
            <a:r>
              <a:rPr lang="bs-Latn-BA" sz="3200" b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OČEKIVANJA</a:t>
            </a:r>
            <a:r>
              <a:rPr lang="bs-Latn-BA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2025. GODINI</a:t>
            </a: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1034195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957789-34B8-480C-AF9B-3EB54B9E5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1149</TotalTime>
  <Words>548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POSLOVNA OČEKIVANJA 2025</vt:lpstr>
      <vt:lpstr>POSLOVANJE KOMPANIJA U 2024. GODINI</vt:lpstr>
      <vt:lpstr>POSLOVANJE KOMPANIJA U 2024. GODINI</vt:lpstr>
      <vt:lpstr>POSLOVANJE KOMPANIJA U 2024. GODINI</vt:lpstr>
      <vt:lpstr>POSLOVANJE KOMPANIJA U 2024. GODINI</vt:lpstr>
      <vt:lpstr>POSLOVANJE KOMPANIJA U 2024. GODINI</vt:lpstr>
      <vt:lpstr>POSLOVANJE KOMPANIJA U 2024. GODINI</vt:lpstr>
      <vt:lpstr>OČEKIVANJA U 2025. GODINI</vt:lpstr>
      <vt:lpstr>OČEKIVANJA U 2025. GODINI</vt:lpstr>
      <vt:lpstr>OČEKIVANJA U 2025. GODINI</vt:lpstr>
      <vt:lpstr>ZAKLJUČCI</vt:lpstr>
      <vt:lpstr>Kantonalna privredna komora Tuzla Trg slobode bb 75 000 Tuzla  +387 35 369 550 komora@kpktz.ba www.kpktz.ba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Edina </dc:creator>
  <cp:lastModifiedBy>Edina </cp:lastModifiedBy>
  <cp:revision>6</cp:revision>
  <dcterms:created xsi:type="dcterms:W3CDTF">2025-02-11T13:31:40Z</dcterms:created>
  <dcterms:modified xsi:type="dcterms:W3CDTF">2025-02-12T08:40:56Z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